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10287000" cx="10287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40">
          <p15:clr>
            <a:srgbClr val="A4A3A4"/>
          </p15:clr>
        </p15:guide>
        <p15:guide id="2" pos="32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40" orient="horz"/>
        <p:guide pos="32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e432e3290_0_104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7e432e3290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Титульный слайд с темой модуля, именем преподавателя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ed06a1fd6_0_12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ed06a1fd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 темой и просто текстом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ed23ed81e_0_0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ed23ed8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Титульный слайд с темой модуля, именем преподавателя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ed23ed81e_0_7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ed23ed81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 темой и просто текстом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ed23ed81e_0_14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ed23ed81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 темой и просто текстом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ed4e000c5_0_0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ed4e000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 темой и просто текстом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edcd92086_0_0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edcd920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Титульный слайд с темой модуля, именем преподавателя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edcd92086_0_5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edcd9208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 темой и просто текстом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edcd92086_0_13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edcd9208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 темой и просто текстом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ee4b87742_0_1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ee4b8774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 темой и просто текстом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ee4b87742_0_7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ee4b8774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Титульный слайд с темой модуля, именем преподавателя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e432e3290_0_211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e432e3290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Титульный слайд с темой модуля, именем преподавателя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ee4b87742_0_13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7ee4b8774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 темой и просто текстом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e432e3290_0_157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e432e3290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Слайд-перечисление буллитами в один столбец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e432e3290_0_221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e432e3290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 темой и просто текстом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e4954bcf2_0_0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e4954bc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Титульный слайд с темой модуля, именем преподавателя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e4954bcf2_0_6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e4954bcf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 темой и просто текстом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e4954bcf2_0_13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e4954bcf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со скриншотом.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ed06a1fd6_0_0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ed06a1f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Слайд с темой и просто текстом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ed06a1fd6_0_7:notes"/>
          <p:cNvSpPr/>
          <p:nvPr>
            <p:ph idx="2" type="sldImg"/>
          </p:nvPr>
        </p:nvSpPr>
        <p:spPr>
          <a:xfrm>
            <a:off x="17148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ed06a1fd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Титульный слайд с темой модуля, именем преподавателя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50672" y="1489150"/>
            <a:ext cx="9585600" cy="4105200"/>
          </a:xfrm>
          <a:prstGeom prst="rect">
            <a:avLst/>
          </a:prstGeom>
        </p:spPr>
        <p:txBody>
          <a:bodyPr anchorCtr="0" anchor="b" bIns="129525" lIns="129525" spcFirstLastPara="1" rIns="129525" wrap="square" tIns="1295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50663" y="5668250"/>
            <a:ext cx="9585600" cy="15852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50663" y="2212250"/>
            <a:ext cx="9585600" cy="3927000"/>
          </a:xfrm>
          <a:prstGeom prst="rect">
            <a:avLst/>
          </a:prstGeom>
        </p:spPr>
        <p:txBody>
          <a:bodyPr anchorCtr="0" anchor="b" bIns="129525" lIns="129525" spcFirstLastPara="1" rIns="129525" wrap="square" tIns="1295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50663" y="6304450"/>
            <a:ext cx="9585600" cy="26016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87350" lvl="0" marL="45720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55600" lvl="1" marL="914400" algn="ctr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ctr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ctr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ctr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ctr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ctr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ctr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ctr">
              <a:spcBef>
                <a:spcPts val="2300"/>
              </a:spcBef>
              <a:spcAft>
                <a:spcPts val="23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50663" y="4301700"/>
            <a:ext cx="9585600" cy="16836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50663" y="890050"/>
            <a:ext cx="9585600" cy="11454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50663" y="2304950"/>
            <a:ext cx="9585600" cy="68328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55600" lvl="1" marL="9144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2300"/>
              </a:spcBef>
              <a:spcAft>
                <a:spcPts val="23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50663" y="890050"/>
            <a:ext cx="9585600" cy="11454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50663" y="2304950"/>
            <a:ext cx="4500000" cy="68328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36550" lvl="1" marL="9144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2300"/>
              </a:spcBef>
              <a:spcAft>
                <a:spcPts val="23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436450" y="2304950"/>
            <a:ext cx="4500000" cy="68328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36550" lvl="1" marL="9144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2300"/>
              </a:spcBef>
              <a:spcAft>
                <a:spcPts val="23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50663" y="890050"/>
            <a:ext cx="9585600" cy="11454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50663" y="1111200"/>
            <a:ext cx="3159000" cy="1511400"/>
          </a:xfrm>
          <a:prstGeom prst="rect">
            <a:avLst/>
          </a:prstGeom>
        </p:spPr>
        <p:txBody>
          <a:bodyPr anchorCtr="0" anchor="b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50663" y="2779200"/>
            <a:ext cx="3159000" cy="63588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2300"/>
              </a:spcBef>
              <a:spcAft>
                <a:spcPts val="23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551531" y="900300"/>
            <a:ext cx="7163700" cy="81816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1pPr>
            <a:lvl2pPr lvl="1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2pPr>
            <a:lvl3pPr lvl="2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3pPr>
            <a:lvl4pPr lvl="3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4pPr>
            <a:lvl5pPr lvl="4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5pPr>
            <a:lvl6pPr lvl="5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6pPr>
            <a:lvl7pPr lvl="6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7pPr>
            <a:lvl8pPr lvl="7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8pPr>
            <a:lvl9pPr lvl="8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5143500" y="-250"/>
            <a:ext cx="51435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9525" lIns="129525" spcFirstLastPara="1" rIns="129525" wrap="square" tIns="12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98688" y="2466350"/>
            <a:ext cx="4551000" cy="2964600"/>
          </a:xfrm>
          <a:prstGeom prst="rect">
            <a:avLst/>
          </a:prstGeom>
        </p:spPr>
        <p:txBody>
          <a:bodyPr anchorCtr="0" anchor="b" bIns="129525" lIns="129525" spcFirstLastPara="1" rIns="129525" wrap="square" tIns="1295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1pPr>
            <a:lvl2pPr lvl="1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98688" y="5606150"/>
            <a:ext cx="4551000" cy="24702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5556938" y="1448150"/>
            <a:ext cx="4316700" cy="7390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55600" lvl="1" marL="9144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2300"/>
              </a:spcBef>
              <a:spcAft>
                <a:spcPts val="23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50663" y="8461150"/>
            <a:ext cx="6748800" cy="1210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50663" y="890050"/>
            <a:ext cx="95856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50663" y="2304950"/>
            <a:ext cx="95856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873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1pPr>
            <a:lvl2pPr indent="-355600" lvl="1" marL="9144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15000"/>
              </a:lnSpc>
              <a:spcBef>
                <a:spcPts val="2300"/>
              </a:spcBef>
              <a:spcAft>
                <a:spcPts val="230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 algn="r">
              <a:buNone/>
              <a:defRPr sz="1400">
                <a:solidFill>
                  <a:schemeClr val="dk2"/>
                </a:solidFill>
              </a:defRPr>
            </a:lvl1pPr>
            <a:lvl2pPr lvl="1" algn="r">
              <a:buNone/>
              <a:defRPr sz="1400">
                <a:solidFill>
                  <a:schemeClr val="dk2"/>
                </a:solidFill>
              </a:defRPr>
            </a:lvl2pPr>
            <a:lvl3pPr lvl="2" algn="r">
              <a:buNone/>
              <a:defRPr sz="1400">
                <a:solidFill>
                  <a:schemeClr val="dk2"/>
                </a:solidFill>
              </a:defRPr>
            </a:lvl3pPr>
            <a:lvl4pPr lvl="3" algn="r">
              <a:buNone/>
              <a:defRPr sz="1400">
                <a:solidFill>
                  <a:schemeClr val="dk2"/>
                </a:solidFill>
              </a:defRPr>
            </a:lvl4pPr>
            <a:lvl5pPr lvl="4" algn="r">
              <a:buNone/>
              <a:defRPr sz="1400">
                <a:solidFill>
                  <a:schemeClr val="dk2"/>
                </a:solidFill>
              </a:defRPr>
            </a:lvl5pPr>
            <a:lvl6pPr lvl="5" algn="r">
              <a:buNone/>
              <a:defRPr sz="1400">
                <a:solidFill>
                  <a:schemeClr val="dk2"/>
                </a:solidFill>
              </a:defRPr>
            </a:lvl6pPr>
            <a:lvl7pPr lvl="6" algn="r">
              <a:buNone/>
              <a:defRPr sz="1400">
                <a:solidFill>
                  <a:schemeClr val="dk2"/>
                </a:solidFill>
              </a:defRPr>
            </a:lvl7pPr>
            <a:lvl8pPr lvl="7" algn="r">
              <a:buNone/>
              <a:defRPr sz="1400">
                <a:solidFill>
                  <a:schemeClr val="dk2"/>
                </a:solidFill>
              </a:defRPr>
            </a:lvl8pPr>
            <a:lvl9pPr lvl="8" algn="r">
              <a:buNone/>
              <a:defRPr sz="1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6.gif"/><Relationship Id="rId5" Type="http://schemas.openxmlformats.org/officeDocument/2006/relationships/image" Target="../media/image5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4E01">
            <a:alpha val="90220"/>
          </a:srgbClr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823000" y="2041252"/>
            <a:ext cx="8575800" cy="28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Верстка с помощью ConstraintLayout, Toolbars</a:t>
            </a:r>
            <a:endParaRPr b="1"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Домашнее задание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/>
          <p:nvPr/>
        </p:nvSpPr>
        <p:spPr>
          <a:xfrm>
            <a:off x="823000" y="4557617"/>
            <a:ext cx="8575800" cy="48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Переверстать экран логина с использованием ConstraintLayout.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Использовать следующие возможности: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Расположение элементов по baseline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Соотношение сторон для view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Guideline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Chain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По желанию использовать: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Barrier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Group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Circular positioning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4E01">
            <a:alpha val="90220"/>
          </a:srgbClr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/>
        </p:nvSpPr>
        <p:spPr>
          <a:xfrm>
            <a:off x="823000" y="2041252"/>
            <a:ext cx="8575800" cy="28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Создаем Toolbar приложения</a:t>
            </a:r>
            <a:endParaRPr b="1"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Цели урока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 txBox="1"/>
          <p:nvPr/>
        </p:nvSpPr>
        <p:spPr>
          <a:xfrm>
            <a:off x="823000" y="4557617"/>
            <a:ext cx="8575800" cy="48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На этом уроке мы научимся добавлять тулбар в приложение и конфигурировать его, посмотрим как настроить взаимодействие с элементами меню и интегрируем функцию поиска в тулбар.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Toolbar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5"/>
          <p:cNvSpPr txBox="1"/>
          <p:nvPr/>
        </p:nvSpPr>
        <p:spPr>
          <a:xfrm>
            <a:off x="823000" y="6435246"/>
            <a:ext cx="8575800" cy="25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3600"/>
              </a:spcBef>
              <a:spcAft>
                <a:spcPts val="0"/>
              </a:spcAft>
              <a:buSzPts val="2400"/>
              <a:buFont typeface="Montserrat"/>
              <a:buAutoNum type="arabicPeriod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Тулбар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AutoNum type="arabicPeriod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Иконка навигации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AutoNum type="arabicPeriod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Заголовок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AutoNum type="arabicPeriod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Элементы действий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AutoNum type="arabicPeriod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Всплывающее меню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215400"/>
            <a:ext cx="10286999" cy="3465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Выводы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/>
        </p:nvSpPr>
        <p:spPr>
          <a:xfrm>
            <a:off x="823000" y="4557617"/>
            <a:ext cx="8575800" cy="48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На этом уроке мы рассмотрели toolbar, научились добавлять его на экран приложения и настраивать внешний вид, поработали с меню и функционалом поиска в тулбаре.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4E01">
            <a:alpha val="90220"/>
          </a:srgbClr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/>
        </p:nvSpPr>
        <p:spPr>
          <a:xfrm>
            <a:off x="823000" y="2041252"/>
            <a:ext cx="8575800" cy="28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CoordinatorLayout</a:t>
            </a:r>
            <a:endParaRPr b="1"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Цели урока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/>
        </p:nvSpPr>
        <p:spPr>
          <a:xfrm>
            <a:off x="823000" y="4557617"/>
            <a:ext cx="8575800" cy="48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На этом уроке рассмотрим контейнер CoordinatorLayout и научимся скрывать тулбар по прокрутке контента экрана.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CoordinatorLayout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2" name="Google Shape;1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9"/>
          <p:cNvSpPr txBox="1"/>
          <p:nvPr/>
        </p:nvSpPr>
        <p:spPr>
          <a:xfrm>
            <a:off x="823000" y="4557617"/>
            <a:ext cx="8575800" cy="48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Google Shape;16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5550" y="3287713"/>
            <a:ext cx="3619500" cy="641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8813" y="3287713"/>
            <a:ext cx="3609975" cy="641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Выводы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" name="Google Shape;1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0"/>
          <p:cNvSpPr txBox="1"/>
          <p:nvPr/>
        </p:nvSpPr>
        <p:spPr>
          <a:xfrm>
            <a:off x="823000" y="4557617"/>
            <a:ext cx="8575800" cy="48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На этом уроке мы рассмотрели CoordinatorLayout, узнали для чего нужны behavior и применили их при работе со скрывающимся тулбаром.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4E01">
            <a:alpha val="90220"/>
          </a:srgbClr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/>
          <p:nvPr/>
        </p:nvSpPr>
        <p:spPr>
          <a:xfrm>
            <a:off x="823000" y="2041252"/>
            <a:ext cx="8575800" cy="28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Домашнее задание</a:t>
            </a:r>
            <a:endParaRPr b="1"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8" name="Google Shape;17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4E01">
            <a:alpha val="90220"/>
          </a:srgbClr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823000" y="2041252"/>
            <a:ext cx="8575800" cy="28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Цели модуля</a:t>
            </a:r>
            <a:endParaRPr b="1"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Домашнее задание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4" name="Google Shape;18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2"/>
          <p:cNvSpPr txBox="1"/>
          <p:nvPr/>
        </p:nvSpPr>
        <p:spPr>
          <a:xfrm>
            <a:off x="823000" y="4557617"/>
            <a:ext cx="8575800" cy="48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AutoNum type="arabicPeriod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Создать экран с длинным контентом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AutoNum type="arabicPeriod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Добавить на него тулбар, настроить его стили. 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AutoNum type="arabicPeriod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В тулбаре должны быть: заголовок, кнопка навигации, меню из нескольких элементов (с иконкой и без), раскрываемая SearchView. Необходимо обработать события меню и SearchView.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AutoNum type="arabicPeriod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Тулбар должен реагировать на прокрутку контента.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AutoNum type="arabicPeriod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Добавить CollapsingToolbar и parallax-изображение*.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Структура модуля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823000" y="4606450"/>
            <a:ext cx="8608500" cy="24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Работа с ConstraintLayout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Toolbar в приложении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CoordinatorLayout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Цели модуля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823000" y="4557617"/>
            <a:ext cx="8575800" cy="48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По окончании модуля вы научитесь работать с часто используемой ViewGroup - ConstraintLayout, научитесь добавлять тулбар в приложение и работать с CoordinatorLayout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4E01">
            <a:alpha val="90220"/>
          </a:srgbClr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823000" y="2041252"/>
            <a:ext cx="8575800" cy="28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Работа c ConstraintLayout</a:t>
            </a:r>
            <a:endParaRPr b="1"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Цели урока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823000" y="4557617"/>
            <a:ext cx="8575800" cy="48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На этом уроке поговорим с вами об инструменте ConstraintLayout и научимся его использовать для верстки экранов.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ConstraintLayout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5284" y="3717150"/>
            <a:ext cx="6396442" cy="573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/>
        </p:nvSpPr>
        <p:spPr>
          <a:xfrm>
            <a:off x="822996" y="2041244"/>
            <a:ext cx="8575800" cy="21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latin typeface="Montserrat"/>
                <a:ea typeface="Montserrat"/>
                <a:cs typeface="Montserrat"/>
                <a:sym typeface="Montserrat"/>
              </a:rPr>
              <a:t>Выводы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0"/>
          <p:cNvSpPr txBox="1"/>
          <p:nvPr/>
        </p:nvSpPr>
        <p:spPr>
          <a:xfrm>
            <a:off x="823000" y="4557617"/>
            <a:ext cx="8575800" cy="48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На этом уроке мы рассмотрели ConstraintLayout, научились создавать верстку экранов с помощью него и познакомились с дополнительным функционалом: цепочки</a:t>
            </a: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барьеры, группы, гайдлайны.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4E01">
            <a:alpha val="90220"/>
          </a:srgbClr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/>
        </p:nvSpPr>
        <p:spPr>
          <a:xfrm>
            <a:off x="823000" y="2041252"/>
            <a:ext cx="8575800" cy="28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Домашнее задание</a:t>
            </a:r>
            <a:endParaRPr b="1" sz="6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8" y="634411"/>
            <a:ext cx="975567" cy="221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